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61" r:id="rId8"/>
    <p:sldId id="262" r:id="rId9"/>
    <p:sldId id="263" r:id="rId10"/>
  </p:sldIdLst>
  <p:sldSz cx="12192000" cy="6858000"/>
  <p:notesSz cx="12192000" cy="6858000"/>
  <p:custDataLst>
    <p:tags r:id="rId14"/>
  </p:custDataLst>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userDrawn="1">
          <p15:clr>
            <a:srgbClr val="A4A3A4"/>
          </p15:clr>
        </p15:guide>
        <p15:guide id="2"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36" y="-84"/>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4" Type="http://schemas.openxmlformats.org/officeDocument/2006/relationships/tags" Target="tags/tag1.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1440180"/>
          </a:xfrm>
          <a:prstGeom prst="rect">
            <a:avLst/>
          </a:prstGeom>
        </p:spPr>
        <p:txBody>
          <a:bodyPr wrap="square" lIns="0" tIns="0" rIns="0" bIns="0">
            <a:spAutoFit/>
          </a:bodyPr>
          <a:lstStyle>
            <a:lvl1pPr>
              <a:defRPr/>
            </a:lvl1pPr>
          </a:lstStyle>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a:lvl1pPr>
          </a:lstStyle>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400" b="1" i="0">
                <a:solidFill>
                  <a:schemeClr val="tx1"/>
                </a:solidFill>
                <a:latin typeface="宋体" panose="02010600030101010101" pitchFamily="2" charset="-122"/>
                <a:cs typeface="宋体" panose="02010600030101010101" pitchFamily="2" charset="-122"/>
              </a:defRPr>
            </a:lvl1pPr>
          </a:lstStyle>
          <a:p/>
        </p:txBody>
      </p:sp>
      <p:sp>
        <p:nvSpPr>
          <p:cNvPr id="3" name="Holder 3"/>
          <p:cNvSpPr>
            <a:spLocks noGrp="1"/>
          </p:cNvSpPr>
          <p:nvPr>
            <p:ph type="body" idx="1"/>
          </p:nvPr>
        </p:nvSpPr>
        <p:spPr/>
        <p:txBody>
          <a:bodyPr lIns="0" tIns="0" rIns="0" bIns="0"/>
          <a:lstStyle>
            <a:lvl1pPr>
              <a:defRPr sz="2000" b="0" i="0">
                <a:solidFill>
                  <a:schemeClr val="tx1"/>
                </a:solidFill>
                <a:latin typeface="宋体" panose="02010600030101010101" pitchFamily="2" charset="-122"/>
                <a:cs typeface="宋体" panose="02010600030101010101" pitchFamily="2" charset="-122"/>
              </a:defRPr>
            </a:lvl1pPr>
          </a:lstStyle>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400" b="1" i="0">
                <a:solidFill>
                  <a:schemeClr val="tx1"/>
                </a:solidFill>
                <a:latin typeface="宋体" panose="02010600030101010101" pitchFamily="2" charset="-122"/>
                <a:cs typeface="宋体" panose="02010600030101010101" pitchFamily="2" charset="-122"/>
              </a:defRPr>
            </a:lvl1pPr>
          </a:lstStyle>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400" b="1" i="0">
                <a:solidFill>
                  <a:schemeClr val="tx1"/>
                </a:solidFill>
                <a:latin typeface="宋体" panose="02010600030101010101" pitchFamily="2" charset="-122"/>
                <a:cs typeface="宋体" panose="02010600030101010101" pitchFamily="2" charset="-122"/>
              </a:defRPr>
            </a:lvl1pPr>
          </a:lstStyle>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2759075" y="379793"/>
            <a:ext cx="6673850" cy="848360"/>
          </a:xfrm>
          <a:prstGeom prst="rect">
            <a:avLst/>
          </a:prstGeom>
        </p:spPr>
        <p:txBody>
          <a:bodyPr wrap="square" lIns="0" tIns="0" rIns="0" bIns="0">
            <a:spAutoFit/>
          </a:bodyPr>
          <a:lstStyle>
            <a:lvl1pPr>
              <a:defRPr sz="5400" b="1" i="0">
                <a:solidFill>
                  <a:schemeClr val="tx1"/>
                </a:solidFill>
                <a:latin typeface="宋体" panose="02010600030101010101" pitchFamily="2" charset="-122"/>
                <a:cs typeface="宋体" panose="02010600030101010101" pitchFamily="2" charset="-122"/>
              </a:defRPr>
            </a:lvl1pPr>
          </a:lstStyle>
          <a:p/>
        </p:txBody>
      </p:sp>
      <p:sp>
        <p:nvSpPr>
          <p:cNvPr id="3" name="Holder 3"/>
          <p:cNvSpPr>
            <a:spLocks noGrp="1"/>
          </p:cNvSpPr>
          <p:nvPr>
            <p:ph type="body" idx="1"/>
          </p:nvPr>
        </p:nvSpPr>
        <p:spPr>
          <a:xfrm>
            <a:off x="421640" y="1195069"/>
            <a:ext cx="10694035" cy="1971675"/>
          </a:xfrm>
          <a:prstGeom prst="rect">
            <a:avLst/>
          </a:prstGeom>
        </p:spPr>
        <p:txBody>
          <a:bodyPr wrap="square" lIns="0" tIns="0" rIns="0" bIns="0">
            <a:spAutoFit/>
          </a:bodyPr>
          <a:lstStyle>
            <a:lvl1pPr>
              <a:defRPr sz="2000" b="0" i="0">
                <a:solidFill>
                  <a:schemeClr val="tx1"/>
                </a:solidFill>
                <a:latin typeface="宋体" panose="02010600030101010101" pitchFamily="2" charset="-122"/>
                <a:cs typeface="宋体" panose="02010600030101010101" pitchFamily="2" charset="-122"/>
              </a:defRPr>
            </a:lvl1pPr>
          </a:lstStyle>
          <a:p/>
        </p:txBody>
      </p:sp>
      <p:sp>
        <p:nvSpPr>
          <p:cNvPr id="4" name="Holder 4"/>
          <p:cNvSpPr>
            <a:spLocks noGrp="1"/>
          </p:cNvSpPr>
          <p:nvPr>
            <p:ph type="ftr" sz="quarter" idx="5"/>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fld>
            <a:endParaRPr lang="en-US"/>
          </a:p>
        </p:txBody>
      </p:sp>
      <p:sp>
        <p:nvSpPr>
          <p:cNvPr id="6" name="Holder 6"/>
          <p:cNvSpPr>
            <a:spLocks noGrp="1"/>
          </p:cNvSpPr>
          <p:nvPr>
            <p:ph type="sldNum" sz="quarter" idx="7"/>
          </p:nvPr>
        </p:nvSpPr>
        <p:spPr>
          <a:xfrm>
            <a:off x="8778240" y="6377940"/>
            <a:ext cx="280416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143000" y="304800"/>
            <a:ext cx="10350500" cy="843280"/>
          </a:xfrm>
          <a:prstGeom prst="rect">
            <a:avLst/>
          </a:prstGeom>
        </p:spPr>
        <p:txBody>
          <a:bodyPr vert="horz" wrap="square" lIns="0" tIns="12700" rIns="0" bIns="0" rtlCol="0">
            <a:spAutoFit/>
          </a:bodyPr>
          <a:lstStyle/>
          <a:p>
            <a:pPr marL="117475">
              <a:lnSpc>
                <a:spcPct val="100000"/>
              </a:lnSpc>
              <a:spcBef>
                <a:spcPts val="100"/>
              </a:spcBef>
            </a:pPr>
            <a:r>
              <a:rPr dirty="0"/>
              <a:t>第</a:t>
            </a:r>
            <a:r>
              <a:rPr lang="zh-CN" dirty="0"/>
              <a:t>八</a:t>
            </a:r>
            <a:r>
              <a:rPr dirty="0"/>
              <a:t>章</a:t>
            </a:r>
            <a:r>
              <a:rPr spc="-60" dirty="0"/>
              <a:t> </a:t>
            </a:r>
            <a:r>
              <a:rPr lang="zh-CN" dirty="0"/>
              <a:t>投资银行内外部</a:t>
            </a:r>
            <a:r>
              <a:rPr lang="zh-CN" dirty="0"/>
              <a:t>监管</a:t>
            </a:r>
            <a:endParaRPr lang="zh-CN" dirty="0"/>
          </a:p>
        </p:txBody>
      </p:sp>
      <p:sp>
        <p:nvSpPr>
          <p:cNvPr id="3" name="object 3"/>
          <p:cNvSpPr/>
          <p:nvPr/>
        </p:nvSpPr>
        <p:spPr>
          <a:xfrm>
            <a:off x="0" y="3238500"/>
            <a:ext cx="8789035" cy="2959735"/>
          </a:xfrm>
          <a:custGeom>
            <a:avLst/>
            <a:gdLst/>
            <a:ahLst/>
            <a:cxnLst/>
            <a:rect l="l" t="t" r="r" b="b"/>
            <a:pathLst>
              <a:path w="8789035" h="2959735">
                <a:moveTo>
                  <a:pt x="0" y="0"/>
                </a:moveTo>
                <a:lnTo>
                  <a:pt x="8788908" y="0"/>
                </a:lnTo>
                <a:lnTo>
                  <a:pt x="8788908" y="2959607"/>
                </a:lnTo>
                <a:lnTo>
                  <a:pt x="0" y="2959607"/>
                </a:lnTo>
                <a:lnTo>
                  <a:pt x="0" y="0"/>
                </a:lnTo>
                <a:close/>
              </a:path>
            </a:pathLst>
          </a:custGeom>
          <a:solidFill>
            <a:srgbClr val="5AB6DF">
              <a:alpha val="41999"/>
            </a:srgbClr>
          </a:solidFill>
        </p:spPr>
        <p:txBody>
          <a:bodyPr wrap="square" lIns="0" tIns="0" rIns="0" bIns="0" rtlCol="0"/>
          <a:lstStyle/>
          <a:p/>
        </p:txBody>
      </p:sp>
      <p:sp>
        <p:nvSpPr>
          <p:cNvPr id="4" name="object 4"/>
          <p:cNvSpPr/>
          <p:nvPr/>
        </p:nvSpPr>
        <p:spPr>
          <a:xfrm>
            <a:off x="0" y="3378708"/>
            <a:ext cx="12192000" cy="2133600"/>
          </a:xfrm>
          <a:prstGeom prst="rect">
            <a:avLst/>
          </a:prstGeom>
          <a:blipFill>
            <a:blip r:embed="rId1" cstate="print"/>
            <a:stretch>
              <a:fillRect/>
            </a:stretch>
          </a:blipFill>
        </p:spPr>
        <p:txBody>
          <a:bodyPr wrap="square" lIns="0" tIns="0" rIns="0" bIns="0" rtlCol="0"/>
          <a:lstStyle/>
          <a:p/>
        </p:txBody>
      </p:sp>
      <p:sp>
        <p:nvSpPr>
          <p:cNvPr id="5" name="object 5"/>
          <p:cNvSpPr/>
          <p:nvPr/>
        </p:nvSpPr>
        <p:spPr>
          <a:xfrm>
            <a:off x="0" y="5512308"/>
            <a:ext cx="10427335" cy="342900"/>
          </a:xfrm>
          <a:custGeom>
            <a:avLst/>
            <a:gdLst/>
            <a:ahLst/>
            <a:cxnLst/>
            <a:rect l="l" t="t" r="r" b="b"/>
            <a:pathLst>
              <a:path w="10427335" h="342900">
                <a:moveTo>
                  <a:pt x="0" y="0"/>
                </a:moveTo>
                <a:lnTo>
                  <a:pt x="10427208" y="0"/>
                </a:lnTo>
                <a:lnTo>
                  <a:pt x="10427208" y="342900"/>
                </a:lnTo>
                <a:lnTo>
                  <a:pt x="0" y="342900"/>
                </a:lnTo>
                <a:lnTo>
                  <a:pt x="0" y="0"/>
                </a:lnTo>
                <a:close/>
              </a:path>
            </a:pathLst>
          </a:custGeom>
          <a:solidFill>
            <a:srgbClr val="5AB6DF">
              <a:alpha val="41999"/>
            </a:srgbClr>
          </a:solidFill>
        </p:spPr>
        <p:txBody>
          <a:bodyPr wrap="square" lIns="0" tIns="0" rIns="0" bIns="0" rtlCol="0"/>
          <a:lstStyle/>
          <a:p/>
        </p:txBody>
      </p:sp>
      <p:sp>
        <p:nvSpPr>
          <p:cNvPr id="6" name="object 6"/>
          <p:cNvSpPr/>
          <p:nvPr/>
        </p:nvSpPr>
        <p:spPr>
          <a:xfrm>
            <a:off x="7228331" y="3378708"/>
            <a:ext cx="3198876" cy="2133600"/>
          </a:xfrm>
          <a:prstGeom prst="rect">
            <a:avLst/>
          </a:prstGeom>
          <a:blipFill>
            <a:blip r:embed="rId2" cstate="print"/>
            <a:stretch>
              <a:fillRect/>
            </a:stretch>
          </a:blipFill>
        </p:spPr>
        <p:txBody>
          <a:bodyPr wrap="square" lIns="0" tIns="0" rIns="0" bIns="0" rtlCol="0"/>
          <a:lstStyle/>
          <a:p/>
        </p:txBody>
      </p:sp>
      <p:sp>
        <p:nvSpPr>
          <p:cNvPr id="7" name="object 7"/>
          <p:cNvSpPr/>
          <p:nvPr/>
        </p:nvSpPr>
        <p:spPr>
          <a:xfrm>
            <a:off x="3877055" y="3378708"/>
            <a:ext cx="3256788" cy="2133600"/>
          </a:xfrm>
          <a:prstGeom prst="rect">
            <a:avLst/>
          </a:prstGeom>
          <a:blipFill>
            <a:blip r:embed="rId3" cstate="print"/>
            <a:stretch>
              <a:fillRect/>
            </a:stretch>
          </a:blipFill>
        </p:spPr>
        <p:txBody>
          <a:bodyPr wrap="square" lIns="0" tIns="0" rIns="0" bIns="0" rtlCol="0"/>
          <a:lstStyle/>
          <a:p/>
        </p:txBody>
      </p:sp>
      <p:sp>
        <p:nvSpPr>
          <p:cNvPr id="9" name="object 9"/>
          <p:cNvSpPr/>
          <p:nvPr/>
        </p:nvSpPr>
        <p:spPr>
          <a:xfrm>
            <a:off x="2342007" y="3378327"/>
            <a:ext cx="1546225" cy="2142490"/>
          </a:xfrm>
          <a:custGeom>
            <a:avLst/>
            <a:gdLst/>
            <a:ahLst/>
            <a:cxnLst/>
            <a:rect l="l" t="t" r="r" b="b"/>
            <a:pathLst>
              <a:path w="1546225" h="2142490">
                <a:moveTo>
                  <a:pt x="1546097" y="2141982"/>
                </a:moveTo>
                <a:lnTo>
                  <a:pt x="0" y="2141982"/>
                </a:lnTo>
                <a:lnTo>
                  <a:pt x="0" y="0"/>
                </a:lnTo>
                <a:lnTo>
                  <a:pt x="1546097" y="0"/>
                </a:lnTo>
                <a:lnTo>
                  <a:pt x="1546097" y="4762"/>
                </a:lnTo>
                <a:lnTo>
                  <a:pt x="9525" y="4762"/>
                </a:lnTo>
                <a:lnTo>
                  <a:pt x="4762" y="9525"/>
                </a:lnTo>
                <a:lnTo>
                  <a:pt x="9525" y="9525"/>
                </a:lnTo>
                <a:lnTo>
                  <a:pt x="9525" y="2132457"/>
                </a:lnTo>
                <a:lnTo>
                  <a:pt x="4762" y="2132457"/>
                </a:lnTo>
                <a:lnTo>
                  <a:pt x="9525" y="2137219"/>
                </a:lnTo>
                <a:lnTo>
                  <a:pt x="1546097" y="2137219"/>
                </a:lnTo>
                <a:lnTo>
                  <a:pt x="1546097" y="2141982"/>
                </a:lnTo>
                <a:close/>
              </a:path>
              <a:path w="1546225" h="2142490">
                <a:moveTo>
                  <a:pt x="9525" y="9525"/>
                </a:moveTo>
                <a:lnTo>
                  <a:pt x="4762" y="9525"/>
                </a:lnTo>
                <a:lnTo>
                  <a:pt x="9525" y="4762"/>
                </a:lnTo>
                <a:lnTo>
                  <a:pt x="9525" y="9525"/>
                </a:lnTo>
                <a:close/>
              </a:path>
              <a:path w="1546225" h="2142490">
                <a:moveTo>
                  <a:pt x="1536572" y="9525"/>
                </a:moveTo>
                <a:lnTo>
                  <a:pt x="9525" y="9525"/>
                </a:lnTo>
                <a:lnTo>
                  <a:pt x="9525" y="4762"/>
                </a:lnTo>
                <a:lnTo>
                  <a:pt x="1536572" y="4762"/>
                </a:lnTo>
                <a:lnTo>
                  <a:pt x="1536572" y="9525"/>
                </a:lnTo>
                <a:close/>
              </a:path>
              <a:path w="1546225" h="2142490">
                <a:moveTo>
                  <a:pt x="1536572" y="2137219"/>
                </a:moveTo>
                <a:lnTo>
                  <a:pt x="1536572" y="4762"/>
                </a:lnTo>
                <a:lnTo>
                  <a:pt x="1541335" y="9525"/>
                </a:lnTo>
                <a:lnTo>
                  <a:pt x="1546097" y="9525"/>
                </a:lnTo>
                <a:lnTo>
                  <a:pt x="1546097" y="2132457"/>
                </a:lnTo>
                <a:lnTo>
                  <a:pt x="1541335" y="2132457"/>
                </a:lnTo>
                <a:lnTo>
                  <a:pt x="1536572" y="2137219"/>
                </a:lnTo>
                <a:close/>
              </a:path>
              <a:path w="1546225" h="2142490">
                <a:moveTo>
                  <a:pt x="1546097" y="9525"/>
                </a:moveTo>
                <a:lnTo>
                  <a:pt x="1541335" y="9525"/>
                </a:lnTo>
                <a:lnTo>
                  <a:pt x="1536572" y="4762"/>
                </a:lnTo>
                <a:lnTo>
                  <a:pt x="1546097" y="4762"/>
                </a:lnTo>
                <a:lnTo>
                  <a:pt x="1546097" y="9525"/>
                </a:lnTo>
                <a:close/>
              </a:path>
              <a:path w="1546225" h="2142490">
                <a:moveTo>
                  <a:pt x="9525" y="2137219"/>
                </a:moveTo>
                <a:lnTo>
                  <a:pt x="4762" y="2132457"/>
                </a:lnTo>
                <a:lnTo>
                  <a:pt x="9525" y="2132457"/>
                </a:lnTo>
                <a:lnTo>
                  <a:pt x="9525" y="2137219"/>
                </a:lnTo>
                <a:close/>
              </a:path>
              <a:path w="1546225" h="2142490">
                <a:moveTo>
                  <a:pt x="1536572" y="2137219"/>
                </a:moveTo>
                <a:lnTo>
                  <a:pt x="9525" y="2137219"/>
                </a:lnTo>
                <a:lnTo>
                  <a:pt x="9525" y="2132457"/>
                </a:lnTo>
                <a:lnTo>
                  <a:pt x="1536572" y="2132457"/>
                </a:lnTo>
                <a:lnTo>
                  <a:pt x="1536572" y="2137219"/>
                </a:lnTo>
                <a:close/>
              </a:path>
              <a:path w="1546225" h="2142490">
                <a:moveTo>
                  <a:pt x="1546097" y="2137219"/>
                </a:moveTo>
                <a:lnTo>
                  <a:pt x="1536572" y="2137219"/>
                </a:lnTo>
                <a:lnTo>
                  <a:pt x="1541335" y="2132457"/>
                </a:lnTo>
                <a:lnTo>
                  <a:pt x="1546097" y="2132457"/>
                </a:lnTo>
                <a:lnTo>
                  <a:pt x="1546097" y="2137219"/>
                </a:lnTo>
                <a:close/>
              </a:path>
            </a:pathLst>
          </a:custGeom>
          <a:solidFill>
            <a:srgbClr val="000000"/>
          </a:solidFill>
        </p:spPr>
        <p:txBody>
          <a:bodyPr wrap="square" lIns="0" tIns="0" rIns="0" bIns="0" rtlCol="0"/>
          <a:lstStyle/>
          <a:p/>
        </p:txBody>
      </p:sp>
      <p:sp>
        <p:nvSpPr>
          <p:cNvPr id="10" name="object 10"/>
          <p:cNvSpPr txBox="1"/>
          <p:nvPr/>
        </p:nvSpPr>
        <p:spPr>
          <a:xfrm>
            <a:off x="3558540" y="2060575"/>
            <a:ext cx="2167890" cy="451484"/>
          </a:xfrm>
          <a:prstGeom prst="rect">
            <a:avLst/>
          </a:prstGeom>
        </p:spPr>
        <p:txBody>
          <a:bodyPr vert="horz" wrap="square" lIns="0" tIns="12065" rIns="0" bIns="0" rtlCol="0">
            <a:spAutoFit/>
          </a:bodyPr>
          <a:lstStyle/>
          <a:p>
            <a:pPr marL="12700">
              <a:lnSpc>
                <a:spcPct val="100000"/>
              </a:lnSpc>
              <a:spcBef>
                <a:spcPts val="95"/>
              </a:spcBef>
            </a:pPr>
            <a:r>
              <a:rPr sz="2800" b="1" dirty="0">
                <a:latin typeface="宋体" panose="02010600030101010101" pitchFamily="2" charset="-122"/>
                <a:cs typeface="宋体" panose="02010600030101010101" pitchFamily="2" charset="-122"/>
              </a:rPr>
              <a:t>厦门理工学</a:t>
            </a:r>
            <a:r>
              <a:rPr sz="2800" b="1" spc="-20" dirty="0">
                <a:latin typeface="宋体" panose="02010600030101010101" pitchFamily="2" charset="-122"/>
                <a:cs typeface="宋体" panose="02010600030101010101" pitchFamily="2" charset="-122"/>
              </a:rPr>
              <a:t>院</a:t>
            </a:r>
            <a:endParaRPr sz="2800">
              <a:latin typeface="宋体" panose="02010600030101010101" pitchFamily="2" charset="-122"/>
              <a:cs typeface="宋体" panose="02010600030101010101" pitchFamily="2" charset="-122"/>
            </a:endParaRPr>
          </a:p>
        </p:txBody>
      </p:sp>
      <p:sp>
        <p:nvSpPr>
          <p:cNvPr id="11" name="object 11"/>
          <p:cNvSpPr txBox="1"/>
          <p:nvPr/>
        </p:nvSpPr>
        <p:spPr>
          <a:xfrm>
            <a:off x="6671309" y="2060575"/>
            <a:ext cx="737870" cy="451484"/>
          </a:xfrm>
          <a:prstGeom prst="rect">
            <a:avLst/>
          </a:prstGeom>
        </p:spPr>
        <p:txBody>
          <a:bodyPr vert="horz" wrap="square" lIns="0" tIns="12065" rIns="0" bIns="0" rtlCol="0">
            <a:spAutoFit/>
          </a:bodyPr>
          <a:lstStyle/>
          <a:p>
            <a:pPr marL="12700">
              <a:lnSpc>
                <a:spcPct val="100000"/>
              </a:lnSpc>
              <a:spcBef>
                <a:spcPts val="95"/>
              </a:spcBef>
            </a:pPr>
            <a:r>
              <a:rPr sz="2800" b="1" dirty="0">
                <a:latin typeface="宋体" panose="02010600030101010101" pitchFamily="2" charset="-122"/>
                <a:cs typeface="宋体" panose="02010600030101010101" pitchFamily="2" charset="-122"/>
              </a:rPr>
              <a:t>黄</a:t>
            </a:r>
            <a:r>
              <a:rPr sz="2800" b="1" spc="-20" dirty="0">
                <a:latin typeface="宋体" panose="02010600030101010101" pitchFamily="2" charset="-122"/>
                <a:cs typeface="宋体" panose="02010600030101010101" pitchFamily="2" charset="-122"/>
              </a:rPr>
              <a:t>莉</a:t>
            </a:r>
            <a:endParaRPr sz="2800">
              <a:latin typeface="宋体" panose="02010600030101010101" pitchFamily="2" charset="-122"/>
              <a:cs typeface="宋体"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2192000" cy="105155"/>
          </a:xfrm>
          <a:prstGeom prst="rect">
            <a:avLst/>
          </a:prstGeom>
          <a:blipFill>
            <a:blip r:embed="rId1" cstate="print"/>
            <a:stretch>
              <a:fillRect/>
            </a:stretch>
          </a:blipFill>
        </p:spPr>
        <p:txBody>
          <a:bodyPr wrap="square" lIns="0" tIns="0" rIns="0" bIns="0" rtlCol="0"/>
          <a:lstStyle/>
          <a:p/>
        </p:txBody>
      </p:sp>
      <p:sp>
        <p:nvSpPr>
          <p:cNvPr id="3" name="object 3"/>
          <p:cNvSpPr txBox="1">
            <a:spLocks noGrp="1"/>
          </p:cNvSpPr>
          <p:nvPr>
            <p:ph type="title"/>
          </p:nvPr>
        </p:nvSpPr>
        <p:spPr>
          <a:xfrm>
            <a:off x="0" y="132587"/>
            <a:ext cx="12192000" cy="756285"/>
          </a:xfrm>
          <a:prstGeom prst="rect">
            <a:avLst/>
          </a:prstGeom>
          <a:solidFill>
            <a:srgbClr val="5AB6DF">
              <a:alpha val="41999"/>
            </a:srgbClr>
          </a:solidFill>
        </p:spPr>
        <p:txBody>
          <a:bodyPr vert="horz" wrap="square" lIns="0" tIns="372110" rIns="0" bIns="0" rtlCol="0">
            <a:spAutoFit/>
          </a:bodyPr>
          <a:lstStyle/>
          <a:p>
            <a:pPr marL="215900">
              <a:lnSpc>
                <a:spcPts val="3020"/>
              </a:lnSpc>
              <a:spcBef>
                <a:spcPts val="2930"/>
              </a:spcBef>
            </a:pPr>
            <a:r>
              <a:rPr sz="4000" dirty="0"/>
              <a:t>【本章提要</a:t>
            </a:r>
            <a:r>
              <a:rPr sz="4000" spc="-25" dirty="0"/>
              <a:t>】</a:t>
            </a:r>
            <a:endParaRPr sz="4000"/>
          </a:p>
        </p:txBody>
      </p:sp>
      <p:sp>
        <p:nvSpPr>
          <p:cNvPr id="4" name="object 4"/>
          <p:cNvSpPr txBox="1"/>
          <p:nvPr/>
        </p:nvSpPr>
        <p:spPr>
          <a:xfrm>
            <a:off x="203200" y="1134110"/>
            <a:ext cx="11960860" cy="4457065"/>
          </a:xfrm>
          <a:prstGeom prst="rect">
            <a:avLst/>
          </a:prstGeom>
        </p:spPr>
        <p:txBody>
          <a:bodyPr vert="horz" wrap="square" lIns="0" tIns="12700" rIns="0" bIns="0" rtlCol="0">
            <a:spAutoFit/>
          </a:bodyPr>
          <a:lstStyle/>
          <a:p>
            <a:pPr marL="12700" marR="5080" indent="276860">
              <a:lnSpc>
                <a:spcPct val="150000"/>
              </a:lnSpc>
              <a:spcBef>
                <a:spcPts val="100"/>
              </a:spcBef>
            </a:pPr>
            <a:r>
              <a:rPr sz="2400" b="1">
                <a:latin typeface="宋体" panose="02010600030101010101" pitchFamily="2" charset="-122"/>
                <a:cs typeface="宋体" panose="02010600030101010101" pitchFamily="2" charset="-122"/>
              </a:rPr>
              <a:t>投资银行业是高风险行业，其业务主要集中于资本市场。作为金融体系的重要组成部分</a:t>
            </a:r>
            <a:endParaRPr sz="2400" b="1">
              <a:latin typeface="宋体" panose="02010600030101010101" pitchFamily="2" charset="-122"/>
              <a:cs typeface="宋体" panose="02010600030101010101" pitchFamily="2" charset="-122"/>
            </a:endParaRPr>
          </a:p>
          <a:p>
            <a:pPr marL="12700" marR="5080" indent="276860">
              <a:lnSpc>
                <a:spcPct val="150000"/>
              </a:lnSpc>
              <a:spcBef>
                <a:spcPts val="100"/>
              </a:spcBef>
            </a:pPr>
            <a:r>
              <a:rPr sz="2400" b="1">
                <a:latin typeface="宋体" panose="02010600030101010101" pitchFamily="2" charset="-122"/>
                <a:cs typeface="宋体" panose="02010600030101010101" pitchFamily="2" charset="-122"/>
              </a:rPr>
              <a:t>资本市场对一国经济发展发挥着日益重要的作用。公平与效率是一般经济学意义上资本市场运作的两大终极目标。市场并不完美，监管存在是为了弥补市场不足以更好促进公平与效率。传统微观审慎监管很大程度上转移个别金融机构风险，但风险并未消除，甚至会形成系统风险累积。2008 年金融危机爆发给全球投资银行内外部监管提出了新要求与标准。2019 年年底，《证券法》(2019 年修订)审议通过，亦强调加强投资银行内外监管是提高资本市场乃至金融体系运作公平与效率的重要途径。本章在着重阐述投资银行内外部监管基本知识基础上，还介绍了金融科技在投资银行内外部监管场景中的应用。</a:t>
            </a:r>
            <a:endParaRPr sz="2400" b="1">
              <a:latin typeface="宋体" panose="02010600030101010101" pitchFamily="2" charset="-122"/>
              <a:cs typeface="宋体"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2192000" cy="105155"/>
          </a:xfrm>
          <a:prstGeom prst="rect">
            <a:avLst/>
          </a:prstGeom>
          <a:blipFill>
            <a:blip r:embed="rId1" cstate="print"/>
            <a:stretch>
              <a:fillRect/>
            </a:stretch>
          </a:blipFill>
        </p:spPr>
        <p:txBody>
          <a:bodyPr wrap="square" lIns="0" tIns="0" rIns="0" bIns="0" rtlCol="0"/>
          <a:lstStyle/>
          <a:p/>
        </p:txBody>
      </p:sp>
      <p:sp>
        <p:nvSpPr>
          <p:cNvPr id="3" name="object 3"/>
          <p:cNvSpPr txBox="1">
            <a:spLocks noGrp="1"/>
          </p:cNvSpPr>
          <p:nvPr>
            <p:ph type="title"/>
          </p:nvPr>
        </p:nvSpPr>
        <p:spPr>
          <a:xfrm>
            <a:off x="0" y="132587"/>
            <a:ext cx="12192000" cy="756285"/>
          </a:xfrm>
          <a:prstGeom prst="rect">
            <a:avLst/>
          </a:prstGeom>
          <a:solidFill>
            <a:srgbClr val="5AB6DF">
              <a:alpha val="41999"/>
            </a:srgbClr>
          </a:solidFill>
        </p:spPr>
        <p:txBody>
          <a:bodyPr vert="horz" wrap="square" lIns="0" tIns="370205" rIns="0" bIns="0" rtlCol="0">
            <a:spAutoFit/>
          </a:bodyPr>
          <a:lstStyle/>
          <a:p>
            <a:pPr marL="232410">
              <a:lnSpc>
                <a:spcPts val="3035"/>
              </a:lnSpc>
              <a:spcBef>
                <a:spcPts val="2915"/>
              </a:spcBef>
            </a:pPr>
            <a:r>
              <a:rPr sz="4000" dirty="0"/>
              <a:t>【学习目标</a:t>
            </a:r>
            <a:r>
              <a:rPr sz="4000" spc="-25" dirty="0"/>
              <a:t>】</a:t>
            </a:r>
            <a:endParaRPr sz="4000"/>
          </a:p>
        </p:txBody>
      </p:sp>
      <p:sp>
        <p:nvSpPr>
          <p:cNvPr id="4" name="object 4"/>
          <p:cNvSpPr txBox="1"/>
          <p:nvPr/>
        </p:nvSpPr>
        <p:spPr>
          <a:xfrm>
            <a:off x="220345" y="1132205"/>
            <a:ext cx="11370310" cy="5034915"/>
          </a:xfrm>
          <a:prstGeom prst="rect">
            <a:avLst/>
          </a:prstGeom>
        </p:spPr>
        <p:txBody>
          <a:bodyPr vert="horz" wrap="square" lIns="0" tIns="12700" rIns="0" bIns="0" rtlCol="0">
            <a:noAutofit/>
          </a:bodyPr>
          <a:lstStyle/>
          <a:p>
            <a:pPr marL="12700" marR="5080" indent="0">
              <a:lnSpc>
                <a:spcPct val="150000"/>
              </a:lnSpc>
              <a:spcBef>
                <a:spcPts val="100"/>
              </a:spcBef>
              <a:buSzPct val="96000"/>
              <a:buFont typeface="Calibri" panose="020F0502020204030204"/>
              <a:buNone/>
              <a:tabLst>
                <a:tab pos="252095" algn="l"/>
              </a:tabLst>
            </a:pPr>
            <a:r>
              <a:rPr sz="2400" b="1" dirty="0">
                <a:latin typeface="宋体" panose="02010600030101010101" pitchFamily="2" charset="-122"/>
                <a:cs typeface="宋体" panose="02010600030101010101" pitchFamily="2" charset="-122"/>
              </a:rPr>
              <a:t>1. 了解投资银行的风险管理与风险价值基本内容。</a:t>
            </a:r>
            <a:endParaRPr sz="2400" b="1" dirty="0">
              <a:latin typeface="宋体" panose="02010600030101010101" pitchFamily="2" charset="-122"/>
              <a:cs typeface="宋体" panose="02010600030101010101" pitchFamily="2" charset="-122"/>
            </a:endParaRPr>
          </a:p>
          <a:p>
            <a:pPr marL="12700" marR="5080" indent="0">
              <a:lnSpc>
                <a:spcPct val="150000"/>
              </a:lnSpc>
              <a:spcBef>
                <a:spcPts val="100"/>
              </a:spcBef>
              <a:buSzPct val="96000"/>
              <a:buFont typeface="Calibri" panose="020F0502020204030204"/>
              <a:buNone/>
              <a:tabLst>
                <a:tab pos="252095" algn="l"/>
              </a:tabLst>
            </a:pPr>
            <a:r>
              <a:rPr sz="2400" b="1" dirty="0">
                <a:latin typeface="宋体" panose="02010600030101010101" pitchFamily="2" charset="-122"/>
                <a:cs typeface="宋体" panose="02010600030101010101" pitchFamily="2" charset="-122"/>
              </a:rPr>
              <a:t>2. 了解内部控制与自律组织基本内容；了解外部监管基本内容。</a:t>
            </a:r>
            <a:endParaRPr sz="2400" b="1" dirty="0">
              <a:latin typeface="宋体" panose="02010600030101010101" pitchFamily="2" charset="-122"/>
              <a:cs typeface="宋体" panose="02010600030101010101" pitchFamily="2" charset="-122"/>
            </a:endParaRPr>
          </a:p>
          <a:p>
            <a:pPr marL="12700" marR="5080" indent="0">
              <a:lnSpc>
                <a:spcPct val="150000"/>
              </a:lnSpc>
              <a:spcBef>
                <a:spcPts val="100"/>
              </a:spcBef>
              <a:buSzPct val="96000"/>
              <a:buFont typeface="Calibri" panose="020F0502020204030204"/>
              <a:buNone/>
              <a:tabLst>
                <a:tab pos="252095" algn="l"/>
              </a:tabLst>
            </a:pPr>
            <a:r>
              <a:rPr sz="2400" b="1" dirty="0">
                <a:latin typeface="宋体" panose="02010600030101010101" pitchFamily="2" charset="-122"/>
                <a:cs typeface="宋体" panose="02010600030101010101" pitchFamily="2" charset="-122"/>
              </a:rPr>
              <a:t>3. 了解金融科技在投资银行内外部监管场景中的应用。</a:t>
            </a:r>
            <a:endParaRPr sz="2400" b="1" dirty="0">
              <a:latin typeface="宋体" panose="02010600030101010101" pitchFamily="2" charset="-122"/>
              <a:cs typeface="宋体" panose="02010600030101010101" pitchFamily="2" charset="-122"/>
            </a:endParaRPr>
          </a:p>
          <a:p>
            <a:pPr marL="12700" marR="5080" indent="0">
              <a:lnSpc>
                <a:spcPct val="150000"/>
              </a:lnSpc>
              <a:spcBef>
                <a:spcPts val="100"/>
              </a:spcBef>
              <a:buSzPct val="96000"/>
              <a:buFont typeface="Calibri" panose="020F0502020204030204"/>
              <a:buNone/>
              <a:tabLst>
                <a:tab pos="252095" algn="l"/>
              </a:tabLst>
            </a:pPr>
            <a:r>
              <a:rPr sz="2400" b="1" dirty="0">
                <a:latin typeface="宋体" panose="02010600030101010101" pitchFamily="2" charset="-122"/>
                <a:cs typeface="宋体" panose="02010600030101010101" pitchFamily="2" charset="-122"/>
              </a:rPr>
              <a:t>4. 构建逻辑、辩证与批判等科学思维。理解金融科技的哲学基础与金融科技为民要义，树立与时俱进、终身学习的理念。理解国际化监管背景下命运共同体协同监管学理内涵。理解敬畏法规政策、守好底线理性交易学理内涵。</a:t>
            </a:r>
            <a:endParaRPr sz="2400" b="1" dirty="0">
              <a:latin typeface="宋体" panose="02010600030101010101" pitchFamily="2" charset="-122"/>
              <a:cs typeface="宋体" panose="0201060003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2192000" cy="756285"/>
          </a:xfrm>
          <a:custGeom>
            <a:avLst/>
            <a:gdLst/>
            <a:ahLst/>
            <a:cxnLst/>
            <a:rect l="l" t="t" r="r" b="b"/>
            <a:pathLst>
              <a:path w="12192000" h="756285">
                <a:moveTo>
                  <a:pt x="0" y="0"/>
                </a:moveTo>
                <a:lnTo>
                  <a:pt x="12192000" y="0"/>
                </a:lnTo>
                <a:lnTo>
                  <a:pt x="12192000" y="755904"/>
                </a:lnTo>
                <a:lnTo>
                  <a:pt x="0" y="755904"/>
                </a:lnTo>
                <a:lnTo>
                  <a:pt x="0" y="0"/>
                </a:lnTo>
                <a:close/>
              </a:path>
            </a:pathLst>
          </a:custGeom>
          <a:solidFill>
            <a:srgbClr val="5AB6DF">
              <a:alpha val="41999"/>
            </a:srgbClr>
          </a:solidFill>
        </p:spPr>
        <p:txBody>
          <a:bodyPr wrap="square" lIns="0" tIns="0" rIns="0" bIns="0" rtlCol="0"/>
          <a:lstStyle/>
          <a:p/>
        </p:txBody>
      </p:sp>
      <p:sp>
        <p:nvSpPr>
          <p:cNvPr id="3" name="object 3"/>
          <p:cNvSpPr/>
          <p:nvPr/>
        </p:nvSpPr>
        <p:spPr>
          <a:xfrm>
            <a:off x="0" y="0"/>
            <a:ext cx="12192000" cy="105155"/>
          </a:xfrm>
          <a:prstGeom prst="rect">
            <a:avLst/>
          </a:prstGeom>
          <a:blipFill>
            <a:blip r:embed="rId1" cstate="print"/>
            <a:stretch>
              <a:fillRect/>
            </a:stretch>
          </a:blipFill>
        </p:spPr>
        <p:txBody>
          <a:bodyPr wrap="square" lIns="0" tIns="0" rIns="0" bIns="0" rtlCol="0"/>
          <a:lstStyle/>
          <a:p/>
        </p:txBody>
      </p:sp>
      <p:sp>
        <p:nvSpPr>
          <p:cNvPr id="4" name="object 4"/>
          <p:cNvSpPr txBox="1">
            <a:spLocks noGrp="1"/>
          </p:cNvSpPr>
          <p:nvPr>
            <p:ph type="title"/>
          </p:nvPr>
        </p:nvSpPr>
        <p:spPr>
          <a:xfrm>
            <a:off x="0" y="105155"/>
            <a:ext cx="12192000" cy="578485"/>
          </a:xfrm>
          <a:prstGeom prst="rect">
            <a:avLst/>
          </a:prstGeom>
          <a:solidFill>
            <a:srgbClr val="5AB6DF">
              <a:alpha val="41999"/>
            </a:srgbClr>
          </a:solidFill>
        </p:spPr>
        <p:txBody>
          <a:bodyPr vert="horz" wrap="square" lIns="0" tIns="24765" rIns="0" bIns="0" rtlCol="0">
            <a:spAutoFit/>
          </a:bodyPr>
          <a:lstStyle/>
          <a:p>
            <a:pPr marL="274955">
              <a:lnSpc>
                <a:spcPct val="100000"/>
              </a:lnSpc>
              <a:spcBef>
                <a:spcPts val="195"/>
              </a:spcBef>
            </a:pPr>
            <a:r>
              <a:rPr sz="3600" b="0" dirty="0">
                <a:latin typeface="宋体" panose="02010600030101010101" pitchFamily="2" charset="-122"/>
                <a:cs typeface="宋体" panose="02010600030101010101" pitchFamily="2" charset="-122"/>
              </a:rPr>
              <a:t>第一节 投资银行内部监管：风险管理</a:t>
            </a:r>
            <a:endParaRPr sz="3600" b="0" dirty="0">
              <a:latin typeface="宋体" panose="02010600030101010101" pitchFamily="2" charset="-122"/>
              <a:cs typeface="宋体" panose="02010600030101010101" pitchFamily="2" charset="-122"/>
            </a:endParaRPr>
          </a:p>
        </p:txBody>
      </p:sp>
      <p:sp>
        <p:nvSpPr>
          <p:cNvPr id="5" name="object 5"/>
          <p:cNvSpPr txBox="1"/>
          <p:nvPr/>
        </p:nvSpPr>
        <p:spPr>
          <a:xfrm>
            <a:off x="48260" y="663575"/>
            <a:ext cx="11779250" cy="1861820"/>
          </a:xfrm>
          <a:prstGeom prst="rect">
            <a:avLst/>
          </a:prstGeom>
        </p:spPr>
        <p:txBody>
          <a:bodyPr vert="horz" wrap="square" lIns="0" tIns="149225" rIns="0" bIns="0" rtlCol="0">
            <a:noAutofit/>
          </a:bodyPr>
          <a:lstStyle/>
          <a:p>
            <a:pPr marL="45085" algn="just">
              <a:lnSpc>
                <a:spcPct val="100000"/>
              </a:lnSpc>
              <a:spcBef>
                <a:spcPts val="1175"/>
              </a:spcBef>
            </a:pPr>
            <a:r>
              <a:rPr sz="2000" b="1" dirty="0">
                <a:latin typeface="黑体" panose="02010609060101010101" charset="-122"/>
                <a:cs typeface="黑体" panose="02010609060101010101" charset="-122"/>
              </a:rPr>
              <a:t>一、投资银行的风险管理</a:t>
            </a:r>
            <a:endParaRPr sz="2000" b="1" dirty="0">
              <a:latin typeface="黑体" panose="02010609060101010101" charset="-122"/>
              <a:cs typeface="黑体" panose="02010609060101010101" charset="-122"/>
            </a:endParaRPr>
          </a:p>
          <a:p>
            <a:pPr marL="45085" algn="just">
              <a:lnSpc>
                <a:spcPct val="150000"/>
              </a:lnSpc>
              <a:spcBef>
                <a:spcPts val="1175"/>
              </a:spcBef>
            </a:pPr>
            <a:r>
              <a:rPr lang="en-US" sz="2000" b="1" dirty="0">
                <a:latin typeface="黑体" panose="02010609060101010101" charset="-122"/>
                <a:cs typeface="黑体" panose="02010609060101010101" charset="-122"/>
              </a:rPr>
              <a:t> </a:t>
            </a:r>
            <a:r>
              <a:rPr sz="2000" dirty="0">
                <a:latin typeface="黑体" panose="02010609060101010101" charset="-122"/>
                <a:cs typeface="黑体" panose="02010609060101010101" charset="-122"/>
              </a:rPr>
              <a:t>投资银行风险管理是指对投资银行业务内、外部不确定因素导致损失的可能性进行分析、规避、控制与消除，并以尽可能小的机会成本保证投资银行处于足够安全的状态，即在投资银行收益确定的前提下追求风险最小化，通过减少风险控制损失的方式来逆向增加投资银行主体利润。风险管理有全面性、独立性、防火墙、适时有效与定性定量相结合等五个原则。</a:t>
            </a:r>
            <a:endParaRPr sz="2000" dirty="0">
              <a:latin typeface="黑体" panose="02010609060101010101" charset="-122"/>
              <a:cs typeface="黑体" panose="02010609060101010101" charset="-122"/>
            </a:endParaRPr>
          </a:p>
          <a:p>
            <a:pPr marL="45085" algn="just">
              <a:lnSpc>
                <a:spcPct val="100000"/>
              </a:lnSpc>
              <a:spcBef>
                <a:spcPts val="1175"/>
              </a:spcBef>
            </a:pPr>
            <a:endParaRPr sz="2000" b="1" dirty="0">
              <a:latin typeface="黑体" panose="02010609060101010101" charset="-122"/>
              <a:cs typeface="黑体" panose="02010609060101010101" charset="-122"/>
            </a:endParaRPr>
          </a:p>
          <a:p>
            <a:pPr marL="45085" algn="just">
              <a:lnSpc>
                <a:spcPct val="100000"/>
              </a:lnSpc>
              <a:spcBef>
                <a:spcPts val="1175"/>
              </a:spcBef>
            </a:pPr>
            <a:r>
              <a:rPr sz="2000" b="1" dirty="0">
                <a:latin typeface="黑体" panose="02010609060101010101" charset="-122"/>
                <a:cs typeface="黑体" panose="02010609060101010101" charset="-122"/>
              </a:rPr>
              <a:t>二、投资银行的风险价值</a:t>
            </a:r>
            <a:endParaRPr sz="2000" b="1" dirty="0">
              <a:latin typeface="黑体" panose="02010609060101010101" charset="-122"/>
              <a:cs typeface="黑体" panose="02010609060101010101" charset="-122"/>
            </a:endParaRPr>
          </a:p>
          <a:p>
            <a:pPr marL="45085" algn="just">
              <a:lnSpc>
                <a:spcPct val="150000"/>
              </a:lnSpc>
              <a:spcBef>
                <a:spcPts val="1175"/>
              </a:spcBef>
            </a:pPr>
            <a:r>
              <a:rPr lang="en-US" sz="2000" dirty="0">
                <a:latin typeface="黑体" panose="02010609060101010101" charset="-122"/>
                <a:cs typeface="黑体" panose="02010609060101010101" charset="-122"/>
              </a:rPr>
              <a:t> </a:t>
            </a:r>
            <a:r>
              <a:rPr sz="2000" dirty="0">
                <a:latin typeface="黑体" panose="02010609060101010101" charset="-122"/>
                <a:cs typeface="黑体" panose="02010609060101010101" charset="-122"/>
              </a:rPr>
              <a:t>风险价值又称风险收益、风险报酬，风险价值是指投资银行由于冒风险进行经营活动或投资，从而获得超过资金时间价值的额外报酬。所承受的风险越大，投资银行对风险报酬率的要求就越高。风险价值有风险报酬额与风险报酬率两种表现形式</a:t>
            </a:r>
            <a:r>
              <a:rPr lang="zh-CN" sz="2000" dirty="0">
                <a:latin typeface="黑体" panose="02010609060101010101" charset="-122"/>
                <a:cs typeface="黑体" panose="02010609060101010101" charset="-122"/>
              </a:rPr>
              <a:t>。</a:t>
            </a:r>
            <a:endParaRPr sz="2000" dirty="0">
              <a:latin typeface="黑体" panose="02010609060101010101" charset="-122"/>
              <a:cs typeface="黑体" panose="02010609060101010101" charset="-122"/>
            </a:endParaRPr>
          </a:p>
          <a:p>
            <a:pPr marL="45085" algn="just">
              <a:lnSpc>
                <a:spcPct val="100000"/>
              </a:lnSpc>
              <a:spcBef>
                <a:spcPts val="1175"/>
              </a:spcBef>
            </a:pPr>
            <a:endParaRPr sz="2000" dirty="0">
              <a:latin typeface="黑体" panose="02010609060101010101" charset="-122"/>
              <a:cs typeface="黑体" panose="02010609060101010101"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0" y="105155"/>
            <a:ext cx="12192000" cy="628650"/>
          </a:xfrm>
          <a:prstGeom prst="rect">
            <a:avLst/>
          </a:prstGeom>
          <a:solidFill>
            <a:srgbClr val="5AB6DF">
              <a:alpha val="41999"/>
            </a:srgbClr>
          </a:solidFill>
        </p:spPr>
        <p:txBody>
          <a:bodyPr vert="horz" wrap="square" lIns="0" tIns="74930" rIns="0" bIns="0" rtlCol="0">
            <a:spAutoFit/>
          </a:bodyPr>
          <a:lstStyle/>
          <a:p>
            <a:pPr marL="298450">
              <a:lnSpc>
                <a:spcPct val="100000"/>
              </a:lnSpc>
              <a:spcBef>
                <a:spcPts val="590"/>
              </a:spcBef>
            </a:pPr>
            <a:r>
              <a:rPr sz="3600" b="0" dirty="0">
                <a:latin typeface="宋体" panose="02010600030101010101" pitchFamily="2" charset="-122"/>
                <a:cs typeface="宋体" panose="02010600030101010101" pitchFamily="2" charset="-122"/>
              </a:rPr>
              <a:t>第二节 投资银行内部监管：内部控</a:t>
            </a:r>
            <a:r>
              <a:rPr lang="zh-CN" sz="3600" b="0" dirty="0">
                <a:latin typeface="宋体" panose="02010600030101010101" pitchFamily="2" charset="-122"/>
                <a:cs typeface="宋体" panose="02010600030101010101" pitchFamily="2" charset="-122"/>
              </a:rPr>
              <a:t>制</a:t>
            </a:r>
            <a:endParaRPr lang="zh-CN" sz="3600" b="0" dirty="0">
              <a:latin typeface="宋体" panose="02010600030101010101" pitchFamily="2" charset="-122"/>
              <a:cs typeface="宋体" panose="02010600030101010101" pitchFamily="2" charset="-122"/>
            </a:endParaRPr>
          </a:p>
        </p:txBody>
      </p:sp>
      <p:sp>
        <p:nvSpPr>
          <p:cNvPr id="3" name="object 3"/>
          <p:cNvSpPr/>
          <p:nvPr/>
        </p:nvSpPr>
        <p:spPr>
          <a:xfrm>
            <a:off x="0" y="0"/>
            <a:ext cx="12192000" cy="105155"/>
          </a:xfrm>
          <a:prstGeom prst="rect">
            <a:avLst/>
          </a:prstGeom>
          <a:blipFill>
            <a:blip r:embed="rId1" cstate="print"/>
            <a:stretch>
              <a:fillRect/>
            </a:stretch>
          </a:blipFill>
        </p:spPr>
        <p:txBody>
          <a:bodyPr wrap="square" lIns="0" tIns="0" rIns="0" bIns="0" rtlCol="0"/>
          <a:lstStyle/>
          <a:p/>
        </p:txBody>
      </p:sp>
      <p:sp>
        <p:nvSpPr>
          <p:cNvPr id="4" name="object 4"/>
          <p:cNvSpPr txBox="1"/>
          <p:nvPr/>
        </p:nvSpPr>
        <p:spPr>
          <a:xfrm>
            <a:off x="152399" y="734187"/>
            <a:ext cx="11965940" cy="4897120"/>
          </a:xfrm>
          <a:prstGeom prst="rect">
            <a:avLst/>
          </a:prstGeom>
        </p:spPr>
        <p:txBody>
          <a:bodyPr vert="horz" wrap="square" lIns="0" tIns="146050" rIns="0" bIns="0" rtlCol="0">
            <a:spAutoFit/>
          </a:bodyPr>
          <a:lstStyle/>
          <a:p>
            <a:pPr marL="12700">
              <a:lnSpc>
                <a:spcPct val="100000"/>
              </a:lnSpc>
              <a:spcBef>
                <a:spcPts val="1150"/>
              </a:spcBef>
            </a:pPr>
            <a:r>
              <a:rPr sz="2000" b="1" dirty="0">
                <a:latin typeface="黑体" panose="02010609060101010101" charset="-122"/>
                <a:cs typeface="黑体" panose="02010609060101010101" charset="-122"/>
              </a:rPr>
              <a:t>一、投资银行的内部控制</a:t>
            </a:r>
            <a:endParaRPr sz="2000" b="1" dirty="0">
              <a:latin typeface="黑体" panose="02010609060101010101" charset="-122"/>
              <a:cs typeface="黑体" panose="02010609060101010101" charset="-122"/>
            </a:endParaRPr>
          </a:p>
          <a:p>
            <a:pPr marL="12700" algn="just">
              <a:lnSpc>
                <a:spcPct val="150000"/>
              </a:lnSpc>
              <a:spcBef>
                <a:spcPts val="1150"/>
              </a:spcBef>
            </a:pPr>
            <a:r>
              <a:rPr lang="en-US" sz="2000" dirty="0">
                <a:latin typeface="黑体" panose="02010609060101010101" charset="-122"/>
                <a:cs typeface="黑体" panose="02010609060101010101" charset="-122"/>
              </a:rPr>
              <a:t> </a:t>
            </a:r>
            <a:r>
              <a:rPr sz="2000" dirty="0">
                <a:latin typeface="黑体" panose="02010609060101010101" charset="-122"/>
                <a:cs typeface="黑体" panose="02010609060101010101" charset="-122"/>
              </a:rPr>
              <a:t>内部控制是投资银行自我规范、自我约束与自我完善的自律行为，是投资银行完成既定工作目标与防范风险，对内部各职能部门及其工作人员从事的业务活动进行风险控制、制度管理与相互制约的方法、措施与程序的总称。投资银行内部控制主要包括内部控制机制与内部控制文本制度两部分。内部控制机制是指投资银行内部组织结构及其相互间制约关系。内部控制文本制度是指投资银行为规范经营行为、防范风险而制定的系列业务操作程序、管理方法与措施等规章的总称。</a:t>
            </a:r>
            <a:endParaRPr sz="2000" dirty="0">
              <a:latin typeface="黑体" panose="02010609060101010101" charset="-122"/>
              <a:cs typeface="黑体" panose="02010609060101010101" charset="-122"/>
            </a:endParaRPr>
          </a:p>
          <a:p>
            <a:pPr marL="12700">
              <a:lnSpc>
                <a:spcPct val="100000"/>
              </a:lnSpc>
              <a:spcBef>
                <a:spcPts val="1150"/>
              </a:spcBef>
            </a:pPr>
            <a:r>
              <a:rPr sz="2000" b="1" dirty="0">
                <a:latin typeface="黑体" panose="02010609060101010101" charset="-122"/>
                <a:cs typeface="黑体" panose="02010609060101010101" charset="-122"/>
              </a:rPr>
              <a:t>二、投资银行的自律组织</a:t>
            </a:r>
            <a:endParaRPr sz="2000" b="1" dirty="0">
              <a:latin typeface="黑体" panose="02010609060101010101" charset="-122"/>
              <a:cs typeface="黑体" panose="02010609060101010101" charset="-122"/>
            </a:endParaRPr>
          </a:p>
          <a:p>
            <a:pPr marL="12700" algn="just">
              <a:lnSpc>
                <a:spcPct val="150000"/>
              </a:lnSpc>
              <a:spcBef>
                <a:spcPts val="1150"/>
              </a:spcBef>
            </a:pPr>
            <a:r>
              <a:rPr lang="en-US" sz="2000" dirty="0">
                <a:latin typeface="黑体" panose="02010609060101010101" charset="-122"/>
                <a:cs typeface="黑体" panose="02010609060101010101" charset="-122"/>
              </a:rPr>
              <a:t> </a:t>
            </a:r>
            <a:r>
              <a:rPr sz="2000" dirty="0">
                <a:latin typeface="黑体" panose="02010609060101010101" charset="-122"/>
                <a:cs typeface="黑体" panose="02010609060101010101" charset="-122"/>
              </a:rPr>
              <a:t>自律是自我监管。自律组织是通过制定公约、章程、准则与细则对各项金融活动进行自我监管组织。自律组织实行会员制，符合条件的证券经营机构或其他相关机构都可以申请加入。如中国证券业协会是投资银行行业性自律组织，该协会在 2002 年 12 月 9 日专门成立了投资银行委员会。</a:t>
            </a:r>
            <a:endParaRPr sz="2000" dirty="0">
              <a:latin typeface="黑体" panose="02010609060101010101" charset="-122"/>
              <a:cs typeface="黑体" panose="02010609060101010101"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0" y="132587"/>
            <a:ext cx="12192000" cy="628015"/>
          </a:xfrm>
          <a:prstGeom prst="rect">
            <a:avLst/>
          </a:prstGeom>
          <a:solidFill>
            <a:srgbClr val="5AB6DF">
              <a:alpha val="41999"/>
            </a:srgbClr>
          </a:solidFill>
        </p:spPr>
        <p:txBody>
          <a:bodyPr vert="horz" wrap="square" lIns="0" tIns="74295" rIns="0" bIns="0" rtlCol="0">
            <a:spAutoFit/>
          </a:bodyPr>
          <a:lstStyle/>
          <a:p>
            <a:pPr marL="91440">
              <a:lnSpc>
                <a:spcPct val="100000"/>
              </a:lnSpc>
              <a:spcBef>
                <a:spcPts val="585"/>
              </a:spcBef>
            </a:pPr>
            <a:r>
              <a:rPr sz="3600" b="0" dirty="0">
                <a:latin typeface="宋体" panose="02010600030101010101" pitchFamily="2" charset="-122"/>
                <a:cs typeface="宋体" panose="02010600030101010101" pitchFamily="2" charset="-122"/>
              </a:rPr>
              <a:t>第三节 投资银行的外部监管</a:t>
            </a:r>
            <a:endParaRPr sz="3600" b="0" dirty="0">
              <a:latin typeface="宋体" panose="02010600030101010101" pitchFamily="2" charset="-122"/>
              <a:cs typeface="宋体" panose="02010600030101010101" pitchFamily="2" charset="-122"/>
            </a:endParaRPr>
          </a:p>
        </p:txBody>
      </p:sp>
      <p:sp>
        <p:nvSpPr>
          <p:cNvPr id="3" name="object 3"/>
          <p:cNvSpPr/>
          <p:nvPr/>
        </p:nvSpPr>
        <p:spPr>
          <a:xfrm>
            <a:off x="0" y="0"/>
            <a:ext cx="12192000" cy="105155"/>
          </a:xfrm>
          <a:prstGeom prst="rect">
            <a:avLst/>
          </a:prstGeom>
          <a:blipFill>
            <a:blip r:embed="rId1" cstate="print"/>
            <a:stretch>
              <a:fillRect/>
            </a:stretch>
          </a:blipFill>
        </p:spPr>
        <p:txBody>
          <a:bodyPr wrap="square" lIns="0" tIns="0" rIns="0" bIns="0" rtlCol="0"/>
          <a:lstStyle/>
          <a:p/>
        </p:txBody>
      </p:sp>
      <p:sp>
        <p:nvSpPr>
          <p:cNvPr id="4" name="object 4"/>
          <p:cNvSpPr txBox="1"/>
          <p:nvPr/>
        </p:nvSpPr>
        <p:spPr>
          <a:xfrm>
            <a:off x="193040" y="1075690"/>
            <a:ext cx="11701145" cy="5014595"/>
          </a:xfrm>
          <a:prstGeom prst="rect">
            <a:avLst/>
          </a:prstGeom>
        </p:spPr>
        <p:txBody>
          <a:bodyPr vert="horz" wrap="square" lIns="0" tIns="13335" rIns="0" bIns="0" rtlCol="0">
            <a:noAutofit/>
          </a:bodyPr>
          <a:lstStyle/>
          <a:p>
            <a:pPr marL="12700">
              <a:lnSpc>
                <a:spcPct val="150000"/>
              </a:lnSpc>
              <a:spcBef>
                <a:spcPts val="105"/>
              </a:spcBef>
            </a:pPr>
            <a:r>
              <a:rPr sz="2000" b="1" dirty="0">
                <a:latin typeface="黑体" panose="02010609060101010101" charset="-122"/>
                <a:cs typeface="黑体" panose="02010609060101010101" charset="-122"/>
              </a:rPr>
              <a:t>一、投资银行的外部监管</a:t>
            </a:r>
            <a:endParaRPr sz="2000" b="1" dirty="0">
              <a:latin typeface="黑体" panose="02010609060101010101" charset="-122"/>
              <a:cs typeface="黑体" panose="02010609060101010101" charset="-122"/>
            </a:endParaRPr>
          </a:p>
          <a:p>
            <a:pPr marL="12700">
              <a:lnSpc>
                <a:spcPct val="150000"/>
              </a:lnSpc>
              <a:spcBef>
                <a:spcPts val="105"/>
              </a:spcBef>
            </a:pPr>
            <a:r>
              <a:rPr lang="en-US" sz="2000" b="1" dirty="0">
                <a:latin typeface="黑体" panose="02010609060101010101" charset="-122"/>
                <a:cs typeface="黑体" panose="02010609060101010101" charset="-122"/>
              </a:rPr>
              <a:t> </a:t>
            </a:r>
            <a:r>
              <a:rPr sz="2000" dirty="0">
                <a:latin typeface="黑体" panose="02010609060101010101" charset="-122"/>
                <a:cs typeface="黑体" panose="02010609060101010101" charset="-122"/>
              </a:rPr>
              <a:t>投资银行外部监管是指监管机构依法对投资银行及其金融活动进行直接限制约束的系列行为的总称。其外部监管可分解为投资银行监督与投资银行管理。</a:t>
            </a:r>
            <a:endParaRPr sz="2000" dirty="0">
              <a:latin typeface="黑体" panose="02010609060101010101" charset="-122"/>
              <a:cs typeface="黑体" panose="02010609060101010101" charset="-122"/>
            </a:endParaRPr>
          </a:p>
          <a:p>
            <a:pPr marL="12700">
              <a:lnSpc>
                <a:spcPct val="150000"/>
              </a:lnSpc>
              <a:spcBef>
                <a:spcPts val="105"/>
              </a:spcBef>
            </a:pPr>
            <a:r>
              <a:rPr sz="2000" b="1" dirty="0">
                <a:latin typeface="黑体" panose="02010609060101010101" charset="-122"/>
                <a:cs typeface="黑体" panose="02010609060101010101" charset="-122"/>
              </a:rPr>
              <a:t>二、投资银行的监管内容</a:t>
            </a:r>
            <a:endParaRPr sz="2000" b="1" dirty="0">
              <a:latin typeface="黑体" panose="02010609060101010101" charset="-122"/>
              <a:cs typeface="黑体" panose="02010609060101010101" charset="-122"/>
            </a:endParaRPr>
          </a:p>
          <a:p>
            <a:pPr marL="12700" algn="just">
              <a:lnSpc>
                <a:spcPct val="150000"/>
              </a:lnSpc>
              <a:spcBef>
                <a:spcPts val="105"/>
              </a:spcBef>
            </a:pPr>
            <a:r>
              <a:rPr lang="en-US" sz="2000" b="1" dirty="0">
                <a:latin typeface="黑体" panose="02010609060101010101" charset="-122"/>
                <a:cs typeface="黑体" panose="02010609060101010101" charset="-122"/>
              </a:rPr>
              <a:t> </a:t>
            </a:r>
            <a:r>
              <a:rPr sz="2000" dirty="0">
                <a:latin typeface="黑体" panose="02010609060101010101" charset="-122"/>
                <a:cs typeface="黑体" panose="02010609060101010101" charset="-122"/>
              </a:rPr>
              <a:t>理论界对投资银行的定义尚未达成共识，因此对投资银行业务范围的规定也就不尽相同。一般认为，投资银行的主要业务为证券承销业务、证券经纪业务、证券自营业务、企业并购重组业务、直接投资业务、咨询服务业务、资产管理业务与金融创新业务等。我国《证券法》第一百二十条规定：“经国务院证券监督管理机构核准，取得经营证券业务许可证，证券公司可经营下列部分或全部证券业务：证券经纪、证券投资咨询、与证券交易证券投资活动有关的财务顾问、证券承销与保荐、证券融资融券、证券做市交易、证券自营、其他证券业务。”以下具体展示投资银行在证券承销、证券经纪、证券自营、企业并购、投资咨询、金融创新与日常经营活动等七项业务的外部监管。</a:t>
            </a:r>
            <a:endParaRPr sz="2000" dirty="0">
              <a:latin typeface="黑体" panose="02010609060101010101" charset="-122"/>
              <a:cs typeface="黑体" panose="02010609060101010101"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0" y="132587"/>
            <a:ext cx="12192000" cy="628015"/>
          </a:xfrm>
          <a:prstGeom prst="rect">
            <a:avLst/>
          </a:prstGeom>
          <a:solidFill>
            <a:srgbClr val="5AB6DF">
              <a:alpha val="41999"/>
            </a:srgbClr>
          </a:solidFill>
        </p:spPr>
        <p:txBody>
          <a:bodyPr vert="horz" wrap="square" lIns="0" tIns="74295" rIns="0" bIns="0" rtlCol="0">
            <a:spAutoFit/>
          </a:bodyPr>
          <a:lstStyle/>
          <a:p>
            <a:pPr marL="91440">
              <a:lnSpc>
                <a:spcPct val="100000"/>
              </a:lnSpc>
              <a:spcBef>
                <a:spcPts val="585"/>
              </a:spcBef>
            </a:pPr>
            <a:r>
              <a:rPr sz="3600" b="0" dirty="0">
                <a:latin typeface="宋体" panose="02010600030101010101" pitchFamily="2" charset="-122"/>
                <a:cs typeface="宋体" panose="02010600030101010101" pitchFamily="2" charset="-122"/>
              </a:rPr>
              <a:t>第四节  金融科技</a:t>
            </a:r>
            <a:r>
              <a:rPr lang="zh-CN" sz="3600" b="0" dirty="0">
                <a:latin typeface="宋体" panose="02010600030101010101" pitchFamily="2" charset="-122"/>
                <a:cs typeface="宋体" panose="02010600030101010101" pitchFamily="2" charset="-122"/>
              </a:rPr>
              <a:t>应用</a:t>
            </a:r>
            <a:endParaRPr lang="zh-CN" sz="3600" b="0" dirty="0">
              <a:latin typeface="宋体" panose="02010600030101010101" pitchFamily="2" charset="-122"/>
              <a:cs typeface="宋体" panose="02010600030101010101" pitchFamily="2" charset="-122"/>
            </a:endParaRPr>
          </a:p>
        </p:txBody>
      </p:sp>
      <p:sp>
        <p:nvSpPr>
          <p:cNvPr id="3" name="object 3"/>
          <p:cNvSpPr/>
          <p:nvPr/>
        </p:nvSpPr>
        <p:spPr>
          <a:xfrm>
            <a:off x="0" y="0"/>
            <a:ext cx="12192000" cy="105155"/>
          </a:xfrm>
          <a:prstGeom prst="rect">
            <a:avLst/>
          </a:prstGeom>
          <a:blipFill>
            <a:blip r:embed="rId1" cstate="print"/>
            <a:stretch>
              <a:fillRect/>
            </a:stretch>
          </a:blipFill>
        </p:spPr>
        <p:txBody>
          <a:bodyPr wrap="square" lIns="0" tIns="0" rIns="0" bIns="0" rtlCol="0"/>
          <a:lstStyle/>
          <a:p/>
        </p:txBody>
      </p:sp>
      <p:sp>
        <p:nvSpPr>
          <p:cNvPr id="4" name="object 4"/>
          <p:cNvSpPr txBox="1"/>
          <p:nvPr/>
        </p:nvSpPr>
        <p:spPr>
          <a:xfrm>
            <a:off x="76200" y="788035"/>
            <a:ext cx="11757660" cy="6078220"/>
          </a:xfrm>
          <a:prstGeom prst="rect">
            <a:avLst/>
          </a:prstGeom>
        </p:spPr>
        <p:txBody>
          <a:bodyPr vert="horz" wrap="square" lIns="0" tIns="12700" rIns="0" bIns="0" rtlCol="0">
            <a:spAutoFit/>
          </a:bodyPr>
          <a:lstStyle/>
          <a:p>
            <a:pPr marL="12700" marR="5080" indent="266700" algn="just">
              <a:lnSpc>
                <a:spcPct val="100000"/>
              </a:lnSpc>
              <a:spcBef>
                <a:spcPts val="100"/>
              </a:spcBef>
            </a:pPr>
            <a:r>
              <a:rPr lang="en-US" sz="2000" dirty="0">
                <a:latin typeface="宋体" panose="02010600030101010101" pitchFamily="2" charset="-122"/>
                <a:cs typeface="宋体" panose="02010600030101010101" pitchFamily="2" charset="-122"/>
              </a:rPr>
              <a:t>   </a:t>
            </a:r>
            <a:r>
              <a:rPr sz="2000" dirty="0">
                <a:latin typeface="宋体" panose="02010600030101010101" pitchFamily="2" charset="-122"/>
                <a:cs typeface="宋体" panose="02010600030101010101" pitchFamily="2" charset="-122"/>
              </a:rPr>
              <a:t>投资银行业是高风险行业，其业务主要集中于资本市场。作为金融体系的重要组成部分，</a:t>
            </a:r>
            <a:endParaRPr sz="2000" dirty="0">
              <a:latin typeface="宋体" panose="02010600030101010101" pitchFamily="2" charset="-122"/>
              <a:cs typeface="宋体" panose="02010600030101010101" pitchFamily="2" charset="-122"/>
            </a:endParaRPr>
          </a:p>
          <a:p>
            <a:pPr marL="12700" marR="5080" indent="266700" algn="just">
              <a:lnSpc>
                <a:spcPct val="100000"/>
              </a:lnSpc>
              <a:spcBef>
                <a:spcPts val="100"/>
              </a:spcBef>
            </a:pPr>
            <a:r>
              <a:rPr sz="2000" dirty="0">
                <a:latin typeface="宋体" panose="02010600030101010101" pitchFamily="2" charset="-122"/>
                <a:cs typeface="宋体" panose="02010600030101010101" pitchFamily="2" charset="-122"/>
              </a:rPr>
              <a:t>资本市场对一国经济的发展发挥着日益重要的作用。但投资银行领域违法犯罪严重扰乱国家</a:t>
            </a:r>
            <a:endParaRPr sz="2000" dirty="0">
              <a:latin typeface="宋体" panose="02010600030101010101" pitchFamily="2" charset="-122"/>
              <a:cs typeface="宋体" panose="02010600030101010101" pitchFamily="2" charset="-122"/>
            </a:endParaRPr>
          </a:p>
          <a:p>
            <a:pPr marL="12700" marR="5080" indent="266700" algn="just">
              <a:lnSpc>
                <a:spcPct val="100000"/>
              </a:lnSpc>
              <a:spcBef>
                <a:spcPts val="100"/>
              </a:spcBef>
            </a:pPr>
            <a:r>
              <a:rPr sz="2000" dirty="0">
                <a:latin typeface="宋体" panose="02010600030101010101" pitchFamily="2" charset="-122"/>
                <a:cs typeface="宋体" panose="02010600030101010101" pitchFamily="2" charset="-122"/>
              </a:rPr>
              <a:t>资本市场秩序，并给国家经济社会发展与人民对美好生活向往带来极大危害。随着数字化投</a:t>
            </a:r>
            <a:endParaRPr sz="2000" dirty="0">
              <a:latin typeface="宋体" panose="02010600030101010101" pitchFamily="2" charset="-122"/>
              <a:cs typeface="宋体" panose="02010600030101010101" pitchFamily="2" charset="-122"/>
            </a:endParaRPr>
          </a:p>
          <a:p>
            <a:pPr marL="12700" marR="5080" indent="266700" algn="just">
              <a:lnSpc>
                <a:spcPct val="100000"/>
              </a:lnSpc>
              <a:spcBef>
                <a:spcPts val="100"/>
              </a:spcBef>
            </a:pPr>
            <a:r>
              <a:rPr sz="2000" dirty="0">
                <a:latin typeface="宋体" panose="02010600030101010101" pitchFamily="2" charset="-122"/>
                <a:cs typeface="宋体" panose="02010600030101010101" pitchFamily="2" charset="-122"/>
              </a:rPr>
              <a:t>资银行时代的到来，加快数字投资银行科技监管体系创新，以提升其监管治理能力水平，并</a:t>
            </a:r>
            <a:endParaRPr sz="2000" dirty="0">
              <a:latin typeface="宋体" panose="02010600030101010101" pitchFamily="2" charset="-122"/>
              <a:cs typeface="宋体" panose="02010600030101010101" pitchFamily="2" charset="-122"/>
            </a:endParaRPr>
          </a:p>
          <a:p>
            <a:pPr marL="12700" marR="5080" indent="266700" algn="just">
              <a:lnSpc>
                <a:spcPct val="100000"/>
              </a:lnSpc>
              <a:spcBef>
                <a:spcPts val="100"/>
              </a:spcBef>
            </a:pPr>
            <a:r>
              <a:rPr sz="2000" dirty="0">
                <a:latin typeface="宋体" panose="02010600030101010101" pitchFamily="2" charset="-122"/>
                <a:cs typeface="宋体" panose="02010600030101010101" pitchFamily="2" charset="-122"/>
              </a:rPr>
              <a:t>防范化解其风险，对保持中国资本市场的健康发展有着重要意义。人工智能、云计算、大数</a:t>
            </a:r>
            <a:endParaRPr sz="2000" dirty="0">
              <a:latin typeface="宋体" panose="02010600030101010101" pitchFamily="2" charset="-122"/>
              <a:cs typeface="宋体" panose="02010600030101010101" pitchFamily="2" charset="-122"/>
            </a:endParaRPr>
          </a:p>
          <a:p>
            <a:pPr marL="12700" marR="5080" indent="266700" algn="just">
              <a:lnSpc>
                <a:spcPct val="100000"/>
              </a:lnSpc>
              <a:spcBef>
                <a:spcPts val="100"/>
              </a:spcBef>
            </a:pPr>
            <a:r>
              <a:rPr sz="2000" dirty="0">
                <a:latin typeface="宋体" panose="02010600030101010101" pitchFamily="2" charset="-122"/>
                <a:cs typeface="宋体" panose="02010600030101010101" pitchFamily="2" charset="-122"/>
              </a:rPr>
              <a:t>据与区块链等技术迅速发展过程中投资银行业务数据化的趋势越来越明显。基于新技术新型</a:t>
            </a:r>
            <a:endParaRPr sz="2000" dirty="0">
              <a:latin typeface="宋体" panose="02010600030101010101" pitchFamily="2" charset="-122"/>
              <a:cs typeface="宋体" panose="02010600030101010101" pitchFamily="2" charset="-122"/>
            </a:endParaRPr>
          </a:p>
          <a:p>
            <a:pPr marL="12700" marR="5080" indent="266700" algn="just">
              <a:lnSpc>
                <a:spcPct val="100000"/>
              </a:lnSpc>
              <a:spcBef>
                <a:spcPts val="100"/>
              </a:spcBef>
            </a:pPr>
            <a:r>
              <a:rPr sz="2000" dirty="0">
                <a:latin typeface="宋体" panose="02010600030101010101" pitchFamily="2" charset="-122"/>
                <a:cs typeface="宋体" panose="02010600030101010101" pitchFamily="2" charset="-122"/>
              </a:rPr>
              <a:t>金融基础设施可行(详见知识窗)，则监管应更加精准：实时监控不法投资银行与违规投资银</a:t>
            </a:r>
            <a:endParaRPr sz="2000" dirty="0">
              <a:latin typeface="宋体" panose="02010600030101010101" pitchFamily="2" charset="-122"/>
              <a:cs typeface="宋体" panose="02010600030101010101" pitchFamily="2" charset="-122"/>
            </a:endParaRPr>
          </a:p>
          <a:p>
            <a:pPr marL="12700" marR="5080" indent="266700" algn="just">
              <a:lnSpc>
                <a:spcPct val="100000"/>
              </a:lnSpc>
              <a:spcBef>
                <a:spcPts val="100"/>
              </a:spcBef>
            </a:pPr>
            <a:r>
              <a:rPr sz="2000" dirty="0">
                <a:latin typeface="宋体" panose="02010600030101010101" pitchFamily="2" charset="-122"/>
                <a:cs typeface="宋体" panose="02010600030101010101" pitchFamily="2" charset="-122"/>
              </a:rPr>
              <a:t>行活动野蛮生长、及时监督投资银行系统内部腐败与违纪违规行为蔓延。这推动着“投资银</a:t>
            </a:r>
            <a:endParaRPr sz="2000" dirty="0">
              <a:latin typeface="宋体" panose="02010600030101010101" pitchFamily="2" charset="-122"/>
              <a:cs typeface="宋体" panose="02010600030101010101" pitchFamily="2" charset="-122"/>
            </a:endParaRPr>
          </a:p>
          <a:p>
            <a:pPr marL="12700" marR="5080" indent="266700" algn="just">
              <a:lnSpc>
                <a:spcPct val="100000"/>
              </a:lnSpc>
              <a:spcBef>
                <a:spcPts val="100"/>
              </a:spcBef>
            </a:pPr>
            <a:r>
              <a:rPr sz="2000" dirty="0">
                <a:latin typeface="宋体" panose="02010600030101010101" pitchFamily="2" charset="-122"/>
                <a:cs typeface="宋体" panose="02010600030101010101" pitchFamily="2" charset="-122"/>
              </a:rPr>
              <a:t>行服务+区块链+人工智能”与“投资银行监管+云计算+大数据”等技术迅速发展，并构建投</a:t>
            </a:r>
            <a:endParaRPr sz="2000" dirty="0">
              <a:latin typeface="宋体" panose="02010600030101010101" pitchFamily="2" charset="-122"/>
              <a:cs typeface="宋体" panose="02010600030101010101" pitchFamily="2" charset="-122"/>
            </a:endParaRPr>
          </a:p>
          <a:p>
            <a:pPr marL="12700" marR="5080" indent="266700" algn="just">
              <a:lnSpc>
                <a:spcPct val="100000"/>
              </a:lnSpc>
              <a:spcBef>
                <a:spcPts val="100"/>
              </a:spcBef>
            </a:pPr>
            <a:r>
              <a:rPr sz="2000" dirty="0">
                <a:latin typeface="宋体" panose="02010600030101010101" pitchFamily="2" charset="-122"/>
                <a:cs typeface="宋体" panose="02010600030101010101" pitchFamily="2" charset="-122"/>
              </a:rPr>
              <a:t>资银行内、外部安全体系需重视监管技术创新。这帮助监管部门防范金融风险化解金融风险，</a:t>
            </a:r>
            <a:endParaRPr sz="2000" dirty="0">
              <a:latin typeface="宋体" panose="02010600030101010101" pitchFamily="2" charset="-122"/>
              <a:cs typeface="宋体" panose="02010600030101010101" pitchFamily="2" charset="-122"/>
            </a:endParaRPr>
          </a:p>
          <a:p>
            <a:pPr marL="12700" marR="5080" indent="266700" algn="just">
              <a:lnSpc>
                <a:spcPct val="100000"/>
              </a:lnSpc>
              <a:spcBef>
                <a:spcPts val="100"/>
              </a:spcBef>
            </a:pPr>
            <a:r>
              <a:rPr sz="2000" dirty="0">
                <a:latin typeface="宋体" panose="02010600030101010101" pitchFamily="2" charset="-122"/>
                <a:cs typeface="宋体" panose="02010600030101010101" pitchFamily="2" charset="-122"/>
              </a:rPr>
              <a:t>积聚，引领投资银行合规发展更智能化与合规流程更完善，帮助投资银行实现自动化筛查目</a:t>
            </a:r>
            <a:endParaRPr sz="2000" dirty="0">
              <a:latin typeface="宋体" panose="02010600030101010101" pitchFamily="2" charset="-122"/>
              <a:cs typeface="宋体" panose="02010600030101010101" pitchFamily="2" charset="-122"/>
            </a:endParaRPr>
          </a:p>
          <a:p>
            <a:pPr marL="12700" marR="5080" indent="266700" algn="just">
              <a:lnSpc>
                <a:spcPct val="100000"/>
              </a:lnSpc>
              <a:spcBef>
                <a:spcPts val="100"/>
              </a:spcBef>
            </a:pPr>
            <a:r>
              <a:rPr sz="2000" dirty="0">
                <a:latin typeface="宋体" panose="02010600030101010101" pitchFamily="2" charset="-122"/>
                <a:cs typeface="宋体" panose="02010600030101010101" pitchFamily="2" charset="-122"/>
              </a:rPr>
              <a:t>标客户并帮助企业个人降低投资风险。具体包括：投资银行监管创新有助于建立更全面更清</a:t>
            </a:r>
            <a:endParaRPr sz="2000" dirty="0">
              <a:latin typeface="宋体" panose="02010600030101010101" pitchFamily="2" charset="-122"/>
              <a:cs typeface="宋体" panose="02010600030101010101" pitchFamily="2" charset="-122"/>
            </a:endParaRPr>
          </a:p>
          <a:p>
            <a:pPr marL="12700" marR="5080" indent="266700" algn="just">
              <a:lnSpc>
                <a:spcPct val="100000"/>
              </a:lnSpc>
              <a:spcBef>
                <a:spcPts val="100"/>
              </a:spcBef>
            </a:pPr>
            <a:r>
              <a:rPr sz="2000" dirty="0">
                <a:latin typeface="宋体" panose="02010600030101010101" pitchFamily="2" charset="-122"/>
                <a:cs typeface="宋体" panose="02010600030101010101" pitchFamily="2" charset="-122"/>
              </a:rPr>
              <a:t>晰投资银行数据安全责任主体认定体系，构建智能投资银行业务事前事中事后全链条闭环监</a:t>
            </a:r>
            <a:endParaRPr sz="2000" dirty="0">
              <a:latin typeface="宋体" panose="02010600030101010101" pitchFamily="2" charset="-122"/>
              <a:cs typeface="宋体" panose="02010600030101010101" pitchFamily="2" charset="-122"/>
            </a:endParaRPr>
          </a:p>
          <a:p>
            <a:pPr marL="12700" marR="5080" indent="266700" algn="just">
              <a:lnSpc>
                <a:spcPct val="100000"/>
              </a:lnSpc>
              <a:spcBef>
                <a:spcPts val="100"/>
              </a:spcBef>
            </a:pPr>
            <a:r>
              <a:rPr sz="2000" dirty="0">
                <a:latin typeface="宋体" panose="02010600030101010101" pitchFamily="2" charset="-122"/>
                <a:cs typeface="宋体" panose="02010600030101010101" pitchFamily="2" charset="-122"/>
              </a:rPr>
              <a:t>管，形成智能投资银行领域风险评级机制，以加强法律保护与规范智能投资银行经营者获取</a:t>
            </a:r>
            <a:endParaRPr sz="2000" dirty="0">
              <a:latin typeface="宋体" panose="02010600030101010101" pitchFamily="2" charset="-122"/>
              <a:cs typeface="宋体" panose="02010600030101010101" pitchFamily="2" charset="-122"/>
            </a:endParaRPr>
          </a:p>
          <a:p>
            <a:pPr marL="12700" marR="5080" indent="266700" algn="just">
              <a:lnSpc>
                <a:spcPct val="100000"/>
              </a:lnSpc>
              <a:spcBef>
                <a:spcPts val="100"/>
              </a:spcBef>
            </a:pPr>
            <a:r>
              <a:rPr sz="2000" dirty="0">
                <a:latin typeface="宋体" panose="02010600030101010101" pitchFamily="2" charset="-122"/>
                <a:cs typeface="宋体" panose="02010600030101010101" pitchFamily="2" charset="-122"/>
              </a:rPr>
              <a:t>数据的途径方式，还可以借此化解其潜在的社会风险。</a:t>
            </a:r>
            <a:endParaRPr sz="2000" dirty="0">
              <a:latin typeface="宋体" panose="02010600030101010101" pitchFamily="2" charset="-122"/>
              <a:cs typeface="宋体" panose="02010600030101010101" pitchFamily="2" charset="-122"/>
            </a:endParaRPr>
          </a:p>
          <a:p>
            <a:pPr marL="12700" marR="5080" indent="266700" algn="just">
              <a:lnSpc>
                <a:spcPct val="100000"/>
              </a:lnSpc>
              <a:spcBef>
                <a:spcPts val="100"/>
              </a:spcBef>
            </a:pPr>
            <a:endParaRPr sz="2000" dirty="0">
              <a:latin typeface="宋体" panose="02010600030101010101" pitchFamily="2" charset="-122"/>
              <a:cs typeface="宋体" panose="02010600030101010101" pitchFamily="2" charset="-122"/>
            </a:endParaRPr>
          </a:p>
          <a:p>
            <a:pPr marL="12700" marR="5080" indent="266700" algn="just">
              <a:lnSpc>
                <a:spcPct val="100000"/>
              </a:lnSpc>
              <a:spcBef>
                <a:spcPts val="100"/>
              </a:spcBef>
            </a:pPr>
            <a:r>
              <a:rPr sz="2000" b="1" dirty="0">
                <a:latin typeface="宋体" panose="02010600030101010101" pitchFamily="2" charset="-122"/>
                <a:cs typeface="宋体" panose="02010600030101010101" pitchFamily="2" charset="-122"/>
              </a:rPr>
              <a:t>基于区块链的新型金融基础设施构想</a:t>
            </a:r>
            <a:endParaRPr sz="2000" b="1" dirty="0">
              <a:latin typeface="宋体" panose="02010600030101010101" pitchFamily="2" charset="-122"/>
              <a:cs typeface="宋体" panose="02010600030101010101" pitchFamily="2" charset="-122"/>
            </a:endParaRPr>
          </a:p>
          <a:p>
            <a:pPr marL="12700" marR="5080" indent="266700" algn="just">
              <a:lnSpc>
                <a:spcPct val="100000"/>
              </a:lnSpc>
              <a:spcBef>
                <a:spcPts val="100"/>
              </a:spcBef>
            </a:pPr>
            <a:r>
              <a:rPr sz="2000" b="1" dirty="0">
                <a:latin typeface="宋体" panose="02010600030101010101" pitchFamily="2" charset="-122"/>
                <a:cs typeface="宋体" panose="02010600030101010101" pitchFamily="2" charset="-122"/>
              </a:rPr>
              <a:t>中后台管理—质控风控数字化与保障业务安全</a:t>
            </a:r>
            <a:r>
              <a:rPr lang="en-US" sz="2000" b="1" dirty="0">
                <a:latin typeface="宋体" panose="02010600030101010101" pitchFamily="2" charset="-122"/>
                <a:cs typeface="宋体" panose="02010600030101010101" pitchFamily="2" charset="-122"/>
              </a:rPr>
              <a:t> 问题分析：结合案例，分析金融科技在投资银行(券商)内部监管多场景的应用。并搜集更多券商在此应用场景中的金融科技应用。</a:t>
            </a:r>
            <a:endParaRPr lang="en-US" sz="2000" b="1" dirty="0">
              <a:latin typeface="宋体" panose="02010600030101010101" pitchFamily="2" charset="-122"/>
              <a:cs typeface="宋体" panose="02010600030101010101"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0" y="132587"/>
            <a:ext cx="12192000" cy="756285"/>
          </a:xfrm>
          <a:prstGeom prst="rect">
            <a:avLst/>
          </a:prstGeom>
          <a:solidFill>
            <a:srgbClr val="5AB6DF">
              <a:alpha val="41999"/>
            </a:srgbClr>
          </a:solidFill>
        </p:spPr>
        <p:txBody>
          <a:bodyPr vert="horz" wrap="square" lIns="0" tIns="76835" rIns="0" bIns="0" rtlCol="0">
            <a:spAutoFit/>
          </a:bodyPr>
          <a:lstStyle/>
          <a:p>
            <a:pPr marL="91440">
              <a:lnSpc>
                <a:spcPct val="100000"/>
              </a:lnSpc>
              <a:spcBef>
                <a:spcPts val="605"/>
              </a:spcBef>
            </a:pPr>
            <a:r>
              <a:rPr sz="3600" b="0" dirty="0">
                <a:latin typeface="宋体" panose="02010600030101010101" pitchFamily="2" charset="-122"/>
                <a:cs typeface="宋体" panose="02010600030101010101" pitchFamily="2" charset="-122"/>
              </a:rPr>
              <a:t>财商小剧场</a:t>
            </a:r>
            <a:endParaRPr sz="3600">
              <a:latin typeface="宋体" panose="02010600030101010101" pitchFamily="2" charset="-122"/>
              <a:cs typeface="宋体" panose="02010600030101010101" pitchFamily="2" charset="-122"/>
            </a:endParaRPr>
          </a:p>
        </p:txBody>
      </p:sp>
      <p:sp>
        <p:nvSpPr>
          <p:cNvPr id="3" name="object 3"/>
          <p:cNvSpPr/>
          <p:nvPr/>
        </p:nvSpPr>
        <p:spPr>
          <a:xfrm>
            <a:off x="0" y="0"/>
            <a:ext cx="12192000" cy="105155"/>
          </a:xfrm>
          <a:prstGeom prst="rect">
            <a:avLst/>
          </a:prstGeom>
          <a:blipFill>
            <a:blip r:embed="rId1" cstate="print"/>
            <a:stretch>
              <a:fillRect/>
            </a:stretch>
          </a:blipFill>
        </p:spPr>
        <p:txBody>
          <a:bodyPr wrap="square" lIns="0" tIns="0" rIns="0" bIns="0" rtlCol="0"/>
          <a:lstStyle/>
          <a:p/>
        </p:txBody>
      </p:sp>
      <p:sp>
        <p:nvSpPr>
          <p:cNvPr id="4" name="object 4"/>
          <p:cNvSpPr txBox="1">
            <a:spLocks noGrp="1"/>
          </p:cNvSpPr>
          <p:nvPr>
            <p:ph type="body" idx="1"/>
          </p:nvPr>
        </p:nvSpPr>
        <p:spPr>
          <a:xfrm>
            <a:off x="421640" y="1195069"/>
            <a:ext cx="10694035" cy="1336675"/>
          </a:xfrm>
          <a:prstGeom prst="rect">
            <a:avLst/>
          </a:prstGeom>
        </p:spPr>
        <p:txBody>
          <a:bodyPr vert="horz" wrap="square" lIns="0" tIns="13335" rIns="0" bIns="0" rtlCol="0">
            <a:spAutoFit/>
          </a:bodyPr>
          <a:lstStyle/>
          <a:p>
            <a:pPr>
              <a:lnSpc>
                <a:spcPct val="100000"/>
              </a:lnSpc>
              <a:spcBef>
                <a:spcPts val="25"/>
              </a:spcBef>
            </a:pPr>
            <a:endParaRPr sz="2600">
              <a:latin typeface="Times New Roman" panose="02020603050405020304"/>
              <a:cs typeface="Times New Roman" panose="02020603050405020304"/>
            </a:endParaRPr>
          </a:p>
          <a:p>
            <a:pPr marL="12700" marR="5080">
              <a:lnSpc>
                <a:spcPct val="100000"/>
              </a:lnSpc>
            </a:pPr>
            <a:r>
              <a:rPr dirty="0"/>
              <a:t>【思考1】什么是投资银行(证券机构)投资者基本权利呢？</a:t>
            </a:r>
            <a:endParaRPr dirty="0"/>
          </a:p>
          <a:p>
            <a:pPr marL="12700" marR="5080">
              <a:lnSpc>
                <a:spcPct val="100000"/>
              </a:lnSpc>
            </a:pPr>
            <a:endParaRPr dirty="0"/>
          </a:p>
          <a:p>
            <a:pPr marL="12700" marR="5080">
              <a:lnSpc>
                <a:spcPct val="100000"/>
              </a:lnSpc>
            </a:pPr>
            <a:r>
              <a:rPr dirty="0"/>
              <a:t>【思考2】人工智能与大数据对于普通投资者投资行为会产生什么影响？</a:t>
            </a:r>
            <a:endParaRPr dirty="0"/>
          </a:p>
        </p:txBody>
      </p:sp>
    </p:spTree>
  </p:cSld>
  <p:clrMapOvr>
    <a:masterClrMapping/>
  </p:clrMapOvr>
</p:sld>
</file>

<file path=ppt/tags/tag1.xml><?xml version="1.0" encoding="utf-8"?>
<p:tagLst xmlns:p="http://schemas.openxmlformats.org/presentationml/2006/main">
  <p:tag name="commondata" val="eyJoZGlkIjoiMjgxNDViODAwYzljYzk5NjI5YjVmM2MzOWU2ZTU5NzYifQ=="/>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2386</Words>
  <Application>WPS 演示</Application>
  <PresentationFormat>On-screen Show (4:3)</PresentationFormat>
  <Paragraphs>68</Paragraphs>
  <Slides>8</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8</vt:i4>
      </vt:variant>
    </vt:vector>
  </HeadingPairs>
  <TitlesOfParts>
    <vt:vector size="18" baseType="lpstr">
      <vt:lpstr>Arial</vt:lpstr>
      <vt:lpstr>宋体</vt:lpstr>
      <vt:lpstr>Wingdings</vt:lpstr>
      <vt:lpstr>Calibri</vt:lpstr>
      <vt:lpstr>黑体</vt:lpstr>
      <vt:lpstr>Times New Roman</vt:lpstr>
      <vt:lpstr>微软雅黑</vt:lpstr>
      <vt:lpstr>Arial Unicode MS</vt:lpstr>
      <vt:lpstr>Calibri</vt:lpstr>
      <vt:lpstr>Office Theme</vt:lpstr>
      <vt:lpstr>第八章 商业银行资产负债管理</vt:lpstr>
      <vt:lpstr>【本章提要】</vt:lpstr>
      <vt:lpstr>【学习目标】</vt:lpstr>
      <vt:lpstr>第一节 资产管理理论</vt:lpstr>
      <vt:lpstr>第二节 负债管理阶段</vt:lpstr>
      <vt:lpstr>第三节  资产负债综合管理阶段</vt:lpstr>
      <vt:lpstr>第四节  银行管理与金融科技</vt:lpstr>
      <vt:lpstr>财商小剧场</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商业银行导言</dc:title>
  <dc:creator/>
  <cp:lastModifiedBy> caroline</cp:lastModifiedBy>
  <cp:revision>5</cp:revision>
  <dcterms:created xsi:type="dcterms:W3CDTF">2021-09-03T08:37:00Z</dcterms:created>
  <dcterms:modified xsi:type="dcterms:W3CDTF">2024-02-23T15:53:37Z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2021-09-04T08:00:00Z</vt:filetime>
  </property>
  <property fmtid="{D5CDD505-2E9C-101B-9397-08002B2CF9AE}" pid="3" name="Creator">
    <vt:lpwstr>WPS 演示</vt:lpwstr>
  </property>
  <property fmtid="{D5CDD505-2E9C-101B-9397-08002B2CF9AE}" pid="4" name="LastSaved">
    <vt:filetime>2021-09-04T08:00:00Z</vt:filetime>
  </property>
  <property fmtid="{D5CDD505-2E9C-101B-9397-08002B2CF9AE}" pid="5" name="ICV">
    <vt:lpwstr>DAD6A782C112470AAB5C7943EFCBF90F</vt:lpwstr>
  </property>
  <property fmtid="{D5CDD505-2E9C-101B-9397-08002B2CF9AE}" pid="6" name="KSOProductBuildVer">
    <vt:lpwstr>2052-12.1.0.16250</vt:lpwstr>
  </property>
</Properties>
</file>